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Canva Sans Bold" charset="1" panose="020B0803030501040103"/>
      <p:regular r:id="rId18"/>
    </p:embeddedFont>
    <p:embeddedFont>
      <p:font typeface="Canva Sans" charset="1" panose="020B0503030501040103"/>
      <p:regular r:id="rId19"/>
    </p:embeddedFont>
    <p:embeddedFont>
      <p:font typeface="Ansam" charset="1" panose="000005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4455914" y="1070527"/>
            <a:ext cx="9376172"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Digital portfolio </a:t>
            </a:r>
          </a:p>
        </p:txBody>
      </p:sp>
      <p:sp>
        <p:nvSpPr>
          <p:cNvPr name="TextBox 17" id="17"/>
          <p:cNvSpPr txBox="true"/>
          <p:nvPr/>
        </p:nvSpPr>
        <p:spPr>
          <a:xfrm rot="0">
            <a:off x="1685335" y="3202669"/>
            <a:ext cx="7527727"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Name: seethalakshmi  s</a:t>
            </a:r>
          </a:p>
        </p:txBody>
      </p:sp>
      <p:sp>
        <p:nvSpPr>
          <p:cNvPr name="TextBox 18" id="18"/>
          <p:cNvSpPr txBox="true"/>
          <p:nvPr/>
        </p:nvSpPr>
        <p:spPr>
          <a:xfrm rot="0">
            <a:off x="1685335" y="4417991"/>
            <a:ext cx="6459438"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Register no &amp; NM id:</a:t>
            </a:r>
          </a:p>
        </p:txBody>
      </p:sp>
      <p:sp>
        <p:nvSpPr>
          <p:cNvPr name="TextBox 19" id="19"/>
          <p:cNvSpPr txBox="true"/>
          <p:nvPr/>
        </p:nvSpPr>
        <p:spPr>
          <a:xfrm rot="0">
            <a:off x="1670261" y="5488302"/>
            <a:ext cx="15589523"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24131211802522073&amp;asanm121anm12124214074</a:t>
            </a:r>
          </a:p>
        </p:txBody>
      </p:sp>
      <p:sp>
        <p:nvSpPr>
          <p:cNvPr name="TextBox 20" id="20"/>
          <p:cNvSpPr txBox="true"/>
          <p:nvPr/>
        </p:nvSpPr>
        <p:spPr>
          <a:xfrm rot="0">
            <a:off x="1685335" y="6556372"/>
            <a:ext cx="12543160"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Department:B.SC., (computer science) </a:t>
            </a:r>
          </a:p>
        </p:txBody>
      </p:sp>
      <p:sp>
        <p:nvSpPr>
          <p:cNvPr name="TextBox 21" id="21"/>
          <p:cNvSpPr txBox="true"/>
          <p:nvPr/>
        </p:nvSpPr>
        <p:spPr>
          <a:xfrm rot="0">
            <a:off x="-999227" y="7624442"/>
            <a:ext cx="18288000" cy="1811020"/>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College/university: immaculate college for women/Annamalai University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6913066" y="1070527"/>
            <a:ext cx="4461867"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Results </a:t>
            </a:r>
          </a:p>
        </p:txBody>
      </p:sp>
      <p:sp>
        <p:nvSpPr>
          <p:cNvPr name="TextBox 17" id="17"/>
          <p:cNvSpPr txBox="true"/>
          <p:nvPr/>
        </p:nvSpPr>
        <p:spPr>
          <a:xfrm rot="0">
            <a:off x="1313270" y="2489585"/>
            <a:ext cx="16974730" cy="6544945"/>
          </a:xfrm>
          <a:prstGeom prst="rect">
            <a:avLst/>
          </a:prstGeom>
        </p:spPr>
        <p:txBody>
          <a:bodyPr anchor="t" rtlCol="false" tIns="0" lIns="0" bIns="0" rIns="0">
            <a:spAutoFit/>
          </a:bodyPr>
          <a:lstStyle/>
          <a:p>
            <a:pPr algn="ctr">
              <a:lnSpc>
                <a:spcPts val="5179"/>
              </a:lnSpc>
            </a:pPr>
            <a:r>
              <a:rPr lang="en-US" sz="3699">
                <a:solidFill>
                  <a:srgbClr val="000000"/>
                </a:solidFill>
                <a:latin typeface="Canva Sans"/>
                <a:ea typeface="Canva Sans"/>
                <a:cs typeface="Canva Sans"/>
                <a:sym typeface="Canva Sans"/>
              </a:rPr>
              <a:t>The outcome is a fully functional, user-friendly, and visually engaging portfolio website. It:</a:t>
            </a:r>
          </a:p>
          <a:p>
            <a:pPr algn="ctr">
              <a:lnSpc>
                <a:spcPts val="5179"/>
              </a:lnSpc>
            </a:pPr>
          </a:p>
          <a:p>
            <a:pPr algn="ctr">
              <a:lnSpc>
                <a:spcPts val="5179"/>
              </a:lnSpc>
            </a:pPr>
            <a:r>
              <a:rPr lang="en-US" sz="3699">
                <a:solidFill>
                  <a:srgbClr val="000000"/>
                </a:solidFill>
                <a:latin typeface="Canva Sans"/>
                <a:ea typeface="Canva Sans"/>
                <a:cs typeface="Canva Sans"/>
                <a:sym typeface="Canva Sans"/>
              </a:rPr>
              <a:t>Successfully showcases the student's profile and projects.</a:t>
            </a:r>
          </a:p>
          <a:p>
            <a:pPr algn="ctr">
              <a:lnSpc>
                <a:spcPts val="5179"/>
              </a:lnSpc>
            </a:pPr>
          </a:p>
          <a:p>
            <a:pPr algn="ctr">
              <a:lnSpc>
                <a:spcPts val="5179"/>
              </a:lnSpc>
            </a:pPr>
            <a:r>
              <a:rPr lang="en-US" sz="3699">
                <a:solidFill>
                  <a:srgbClr val="000000"/>
                </a:solidFill>
                <a:latin typeface="Canva Sans"/>
                <a:ea typeface="Canva Sans"/>
                <a:cs typeface="Canva Sans"/>
                <a:sym typeface="Canva Sans"/>
              </a:rPr>
              <a:t>Is responsive across various devices (desktop, tablet, mobile).</a:t>
            </a:r>
          </a:p>
          <a:p>
            <a:pPr algn="ctr">
              <a:lnSpc>
                <a:spcPts val="5179"/>
              </a:lnSpc>
            </a:pPr>
          </a:p>
          <a:p>
            <a:pPr algn="ctr">
              <a:lnSpc>
                <a:spcPts val="5179"/>
              </a:lnSpc>
            </a:pPr>
            <a:r>
              <a:rPr lang="en-US" sz="3699">
                <a:solidFill>
                  <a:srgbClr val="000000"/>
                </a:solidFill>
                <a:latin typeface="Canva Sans"/>
                <a:ea typeface="Canva Sans"/>
                <a:cs typeface="Canva Sans"/>
                <a:sym typeface="Canva Sans"/>
              </a:rPr>
              <a:t>Enhances Jane's digital presence and career opportunities.</a:t>
            </a:r>
          </a:p>
          <a:p>
            <a:pPr algn="ctr">
              <a:lnSpc>
                <a:spcPts val="5179"/>
              </a:lnSpc>
            </a:pPr>
          </a:p>
          <a:p>
            <a:pPr algn="ctr">
              <a:lnSpc>
                <a:spcPts val="5179"/>
              </a:lnSpc>
            </a:pPr>
            <a:r>
              <a:rPr lang="en-US" sz="3699">
                <a:solidFill>
                  <a:srgbClr val="000000"/>
                </a:solidFill>
                <a:latin typeface="Canva Sans"/>
                <a:ea typeface="Canva Sans"/>
                <a:cs typeface="Canva Sans"/>
                <a:sym typeface="Canva Sans"/>
              </a:rPr>
              <a:t>Serves as an example of practical web development skills.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69881" y="-2918147"/>
            <a:ext cx="9512926" cy="10948814"/>
          </a:xfrm>
          <a:custGeom>
            <a:avLst/>
            <a:gdLst/>
            <a:ahLst/>
            <a:cxnLst/>
            <a:rect r="r" b="b" t="t" l="l"/>
            <a:pathLst>
              <a:path h="10948814" w="9512926">
                <a:moveTo>
                  <a:pt x="0" y="10948814"/>
                </a:moveTo>
                <a:lnTo>
                  <a:pt x="9512926" y="10948814"/>
                </a:lnTo>
                <a:lnTo>
                  <a:pt x="9512926" y="0"/>
                </a:lnTo>
                <a:lnTo>
                  <a:pt x="0" y="0"/>
                </a:lnTo>
                <a:lnTo>
                  <a:pt x="0" y="10948814"/>
                </a:lnTo>
                <a:close/>
              </a:path>
            </a:pathLst>
          </a:custGeom>
          <a:blipFill>
            <a:blip r:embed="rId4"/>
            <a:stretch>
              <a:fillRect l="-26014" t="0" r="-65105" b="-73652"/>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5800018" y="817744"/>
            <a:ext cx="6687964"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Conclusion </a:t>
            </a:r>
          </a:p>
        </p:txBody>
      </p:sp>
      <p:sp>
        <p:nvSpPr>
          <p:cNvPr name="TextBox 17" id="17"/>
          <p:cNvSpPr txBox="true"/>
          <p:nvPr/>
        </p:nvSpPr>
        <p:spPr>
          <a:xfrm rot="0">
            <a:off x="0" y="2470535"/>
            <a:ext cx="18288000" cy="6445885"/>
          </a:xfrm>
          <a:prstGeom prst="rect">
            <a:avLst/>
          </a:prstGeom>
        </p:spPr>
        <p:txBody>
          <a:bodyPr anchor="t" rtlCol="false" tIns="0" lIns="0" bIns="0" rIns="0">
            <a:spAutoFit/>
          </a:bodyPr>
          <a:lstStyle/>
          <a:p>
            <a:pPr algn="ctr">
              <a:lnSpc>
                <a:spcPts val="6439"/>
              </a:lnSpc>
            </a:pPr>
            <a:r>
              <a:rPr lang="en-US" sz="4599">
                <a:solidFill>
                  <a:srgbClr val="000000"/>
                </a:solidFill>
                <a:latin typeface="Canva Sans"/>
                <a:ea typeface="Canva Sans"/>
                <a:cs typeface="Canva Sans"/>
                <a:sym typeface="Canva Sans"/>
              </a:rPr>
              <a:t>The Student Portfolio project is a well-rounded representation of both technical and design skills. It provides a centralized, professional platform for seethalakshmi to display her academic and project work. With responsive design and intuitive navigation, it meets the needs of diverse end users. As an evolving platform, the portfolio can be expanded with new projects and achievements, making it a valuable long-term asset in Jane's professional journey.</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69881" y="-2918147"/>
            <a:ext cx="9512926" cy="10948814"/>
          </a:xfrm>
          <a:custGeom>
            <a:avLst/>
            <a:gdLst/>
            <a:ahLst/>
            <a:cxnLst/>
            <a:rect r="r" b="b" t="t" l="l"/>
            <a:pathLst>
              <a:path h="10948814" w="9512926">
                <a:moveTo>
                  <a:pt x="0" y="10948814"/>
                </a:moveTo>
                <a:lnTo>
                  <a:pt x="9512926" y="10948814"/>
                </a:lnTo>
                <a:lnTo>
                  <a:pt x="9512926" y="0"/>
                </a:lnTo>
                <a:lnTo>
                  <a:pt x="0" y="0"/>
                </a:lnTo>
                <a:lnTo>
                  <a:pt x="0" y="10948814"/>
                </a:lnTo>
                <a:close/>
              </a:path>
            </a:pathLst>
          </a:custGeom>
          <a:blipFill>
            <a:blip r:embed="rId4"/>
            <a:stretch>
              <a:fillRect l="-26014" t="0" r="-65105" b="-73652"/>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5627154" y="1070527"/>
            <a:ext cx="7033692"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GitHub Link </a:t>
            </a:r>
          </a:p>
        </p:txBody>
      </p:sp>
      <p:sp>
        <p:nvSpPr>
          <p:cNvPr name="TextBox 17" id="17"/>
          <p:cNvSpPr txBox="true"/>
          <p:nvPr/>
        </p:nvSpPr>
        <p:spPr>
          <a:xfrm rot="0">
            <a:off x="1028700" y="3428047"/>
            <a:ext cx="16230600" cy="3307080"/>
          </a:xfrm>
          <a:prstGeom prst="rect">
            <a:avLst/>
          </a:prstGeom>
        </p:spPr>
        <p:txBody>
          <a:bodyPr anchor="t" rtlCol="false" tIns="0" lIns="0" bIns="0" rIns="0">
            <a:spAutoFit/>
          </a:bodyPr>
          <a:lstStyle/>
          <a:p>
            <a:pPr algn="ctr">
              <a:lnSpc>
                <a:spcPts val="8819"/>
              </a:lnSpc>
            </a:pPr>
            <a:r>
              <a:rPr lang="en-US" sz="6300" b="true">
                <a:solidFill>
                  <a:srgbClr val="000000"/>
                </a:solidFill>
                <a:latin typeface="Canva Sans Bold"/>
                <a:ea typeface="Canva Sans Bold"/>
                <a:cs typeface="Canva Sans Bold"/>
                <a:sym typeface="Canva Sans Bold"/>
              </a:rPr>
              <a:t>https://github.com/seetha2006-source/Seethalakshmi-TNSDC-FWD-DP.git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5200349" y="1070527"/>
            <a:ext cx="7705130"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Project Tittle </a:t>
            </a:r>
          </a:p>
        </p:txBody>
      </p:sp>
      <p:sp>
        <p:nvSpPr>
          <p:cNvPr name="TextBox 17" id="17"/>
          <p:cNvSpPr txBox="true"/>
          <p:nvPr/>
        </p:nvSpPr>
        <p:spPr>
          <a:xfrm rot="0">
            <a:off x="5661121" y="4126651"/>
            <a:ext cx="6783586" cy="1035685"/>
          </a:xfrm>
          <a:prstGeom prst="rect">
            <a:avLst/>
          </a:prstGeom>
        </p:spPr>
        <p:txBody>
          <a:bodyPr anchor="t" rtlCol="false" tIns="0" lIns="0" bIns="0" rIns="0">
            <a:spAutoFit/>
          </a:bodyPr>
          <a:lstStyle/>
          <a:p>
            <a:pPr algn="ctr">
              <a:lnSpc>
                <a:spcPts val="8539"/>
              </a:lnSpc>
            </a:pPr>
            <a:r>
              <a:rPr lang="en-US" sz="6099" b="true">
                <a:solidFill>
                  <a:srgbClr val="000000"/>
                </a:solidFill>
                <a:latin typeface="Canva Sans Bold"/>
                <a:ea typeface="Canva Sans Bold"/>
                <a:cs typeface="Canva Sans Bold"/>
                <a:sym typeface="Canva Sans Bold"/>
              </a:rPr>
              <a:t>Student portfolio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6858000" y="1070527"/>
            <a:ext cx="4572000"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Agenda </a:t>
            </a:r>
          </a:p>
        </p:txBody>
      </p:sp>
      <p:sp>
        <p:nvSpPr>
          <p:cNvPr name="TextBox 17" id="17"/>
          <p:cNvSpPr txBox="true"/>
          <p:nvPr/>
        </p:nvSpPr>
        <p:spPr>
          <a:xfrm rot="0">
            <a:off x="1644324" y="2541822"/>
            <a:ext cx="7112050"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1) Problem statement </a:t>
            </a:r>
          </a:p>
        </p:txBody>
      </p:sp>
      <p:sp>
        <p:nvSpPr>
          <p:cNvPr name="TextBox 18" id="18"/>
          <p:cNvSpPr txBox="true"/>
          <p:nvPr/>
        </p:nvSpPr>
        <p:spPr>
          <a:xfrm rot="0">
            <a:off x="1636780" y="3333667"/>
            <a:ext cx="632787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2) Project overview </a:t>
            </a:r>
          </a:p>
        </p:txBody>
      </p:sp>
      <p:sp>
        <p:nvSpPr>
          <p:cNvPr name="TextBox 19" id="19"/>
          <p:cNvSpPr txBox="true"/>
          <p:nvPr/>
        </p:nvSpPr>
        <p:spPr>
          <a:xfrm rot="0">
            <a:off x="1636780" y="4148485"/>
            <a:ext cx="7923312"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3)Who are the end users </a:t>
            </a:r>
          </a:p>
        </p:txBody>
      </p:sp>
      <p:sp>
        <p:nvSpPr>
          <p:cNvPr name="TextBox 20" id="20"/>
          <p:cNvSpPr txBox="true"/>
          <p:nvPr/>
        </p:nvSpPr>
        <p:spPr>
          <a:xfrm rot="0">
            <a:off x="1636780" y="4959380"/>
            <a:ext cx="7792343"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4) Tools and techniques </a:t>
            </a:r>
          </a:p>
        </p:txBody>
      </p:sp>
      <p:sp>
        <p:nvSpPr>
          <p:cNvPr name="TextBox 21" id="21"/>
          <p:cNvSpPr txBox="true"/>
          <p:nvPr/>
        </p:nvSpPr>
        <p:spPr>
          <a:xfrm rot="0">
            <a:off x="1685335" y="5884225"/>
            <a:ext cx="9657011"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5) Portfolio design and layout </a:t>
            </a:r>
          </a:p>
        </p:txBody>
      </p:sp>
      <p:sp>
        <p:nvSpPr>
          <p:cNvPr name="TextBox 22" id="22"/>
          <p:cNvSpPr txBox="true"/>
          <p:nvPr/>
        </p:nvSpPr>
        <p:spPr>
          <a:xfrm rot="0">
            <a:off x="1644324" y="6676070"/>
            <a:ext cx="948191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6) Features and functionality </a:t>
            </a:r>
          </a:p>
        </p:txBody>
      </p:sp>
      <p:sp>
        <p:nvSpPr>
          <p:cNvPr name="TextBox 23" id="23"/>
          <p:cNvSpPr txBox="true"/>
          <p:nvPr/>
        </p:nvSpPr>
        <p:spPr>
          <a:xfrm rot="0">
            <a:off x="1685335" y="7601265"/>
            <a:ext cx="3246313"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7) Results </a:t>
            </a:r>
          </a:p>
        </p:txBody>
      </p:sp>
      <p:sp>
        <p:nvSpPr>
          <p:cNvPr name="TextBox 24" id="24"/>
          <p:cNvSpPr txBox="true"/>
          <p:nvPr/>
        </p:nvSpPr>
        <p:spPr>
          <a:xfrm rot="0">
            <a:off x="1636780" y="8453395"/>
            <a:ext cx="4574456"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8) Conclusion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3505200" y="817744"/>
            <a:ext cx="11277600"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Problem statement </a:t>
            </a:r>
          </a:p>
        </p:txBody>
      </p:sp>
      <p:sp>
        <p:nvSpPr>
          <p:cNvPr name="TextBox 17" id="17"/>
          <p:cNvSpPr txBox="true"/>
          <p:nvPr/>
        </p:nvSpPr>
        <p:spPr>
          <a:xfrm rot="0">
            <a:off x="0" y="2441960"/>
            <a:ext cx="18288000" cy="6027420"/>
          </a:xfrm>
          <a:prstGeom prst="rect">
            <a:avLst/>
          </a:prstGeom>
        </p:spPr>
        <p:txBody>
          <a:bodyPr anchor="t" rtlCol="false" tIns="0" lIns="0" bIns="0" rIns="0">
            <a:spAutoFit/>
          </a:bodyPr>
          <a:lstStyle/>
          <a:p>
            <a:pPr algn="ctr">
              <a:lnSpc>
                <a:spcPts val="7980"/>
              </a:lnSpc>
            </a:pPr>
            <a:r>
              <a:rPr lang="en-US" sz="5700" b="true">
                <a:solidFill>
                  <a:srgbClr val="000000"/>
                </a:solidFill>
                <a:latin typeface="Canva Sans Bold"/>
                <a:ea typeface="Canva Sans Bold"/>
                <a:cs typeface="Canva Sans Bold"/>
                <a:sym typeface="Canva Sans Bold"/>
              </a:rPr>
              <a:t>Students often lack a centralized platform to showcase their academic journey, skills, and projects to potential employers, mentors, or collaborators. Without a personalized digital presence, it becomes difficult to stand out in the competitive tech landscape.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4216598" y="372980"/>
            <a:ext cx="9854803"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Project overview </a:t>
            </a:r>
          </a:p>
        </p:txBody>
      </p:sp>
      <p:sp>
        <p:nvSpPr>
          <p:cNvPr name="TextBox 17" id="17"/>
          <p:cNvSpPr txBox="true"/>
          <p:nvPr/>
        </p:nvSpPr>
        <p:spPr>
          <a:xfrm rot="0">
            <a:off x="0" y="2008505"/>
            <a:ext cx="18288000" cy="82784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This project is a student portfolio website designed for seethalakshmi, a Computer Science student. The portfolio serves as a personal website to showcase her educational background, technical skills, and projects. Built using HTML, CSS, and JavaScript, it provides an interactive and responsive platform for self-promotion and professional engagement. The website includes a sidebar navigation, detailed sections, a contact form, and links to project repositories.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3035792" y="817744"/>
            <a:ext cx="13214449"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Who are the end users?</a:t>
            </a:r>
          </a:p>
        </p:txBody>
      </p:sp>
      <p:sp>
        <p:nvSpPr>
          <p:cNvPr name="TextBox 17" id="17"/>
          <p:cNvSpPr txBox="true"/>
          <p:nvPr/>
        </p:nvSpPr>
        <p:spPr>
          <a:xfrm rot="0">
            <a:off x="998034" y="2427998"/>
            <a:ext cx="17289966" cy="7211060"/>
          </a:xfrm>
          <a:prstGeom prst="rect">
            <a:avLst/>
          </a:prstGeom>
        </p:spPr>
        <p:txBody>
          <a:bodyPr anchor="t" rtlCol="false" tIns="0" lIns="0" bIns="0" rIns="0">
            <a:spAutoFit/>
          </a:bodyPr>
          <a:lstStyle/>
          <a:p>
            <a:pPr algn="ctr">
              <a:lnSpc>
                <a:spcPts val="5740"/>
              </a:lnSpc>
            </a:pPr>
            <a:r>
              <a:rPr lang="en-US" sz="4100">
                <a:solidFill>
                  <a:srgbClr val="000000"/>
                </a:solidFill>
                <a:latin typeface="Canva Sans"/>
                <a:ea typeface="Canva Sans"/>
                <a:cs typeface="Canva Sans"/>
                <a:sym typeface="Canva Sans"/>
              </a:rPr>
              <a:t>Recruiters and Employers - To assess the student's capabilities and portfolio projects.</a:t>
            </a:r>
          </a:p>
          <a:p>
            <a:pPr algn="ctr">
              <a:lnSpc>
                <a:spcPts val="5740"/>
              </a:lnSpc>
            </a:pPr>
          </a:p>
          <a:p>
            <a:pPr algn="ctr">
              <a:lnSpc>
                <a:spcPts val="5740"/>
              </a:lnSpc>
            </a:pPr>
            <a:r>
              <a:rPr lang="en-US" sz="4100">
                <a:solidFill>
                  <a:srgbClr val="000000"/>
                </a:solidFill>
                <a:latin typeface="Canva Sans"/>
                <a:ea typeface="Canva Sans"/>
                <a:cs typeface="Canva Sans"/>
                <a:sym typeface="Canva Sans"/>
              </a:rPr>
              <a:t>Educators and Mentors - To monitor student progress and achievements.</a:t>
            </a:r>
          </a:p>
          <a:p>
            <a:pPr algn="ctr">
              <a:lnSpc>
                <a:spcPts val="5740"/>
              </a:lnSpc>
            </a:pPr>
          </a:p>
          <a:p>
            <a:pPr algn="ctr">
              <a:lnSpc>
                <a:spcPts val="5740"/>
              </a:lnSpc>
            </a:pPr>
            <a:r>
              <a:rPr lang="en-US" sz="4100">
                <a:solidFill>
                  <a:srgbClr val="000000"/>
                </a:solidFill>
                <a:latin typeface="Canva Sans"/>
                <a:ea typeface="Canva Sans"/>
                <a:cs typeface="Canva Sans"/>
                <a:sym typeface="Canva Sans"/>
              </a:rPr>
              <a:t>Fellow Students and Developers - For collaboration and learning.</a:t>
            </a:r>
          </a:p>
          <a:p>
            <a:pPr algn="ctr">
              <a:lnSpc>
                <a:spcPts val="5740"/>
              </a:lnSpc>
            </a:pPr>
          </a:p>
          <a:p>
            <a:pPr algn="ctr">
              <a:lnSpc>
                <a:spcPts val="5740"/>
              </a:lnSpc>
            </a:pPr>
            <a:r>
              <a:rPr lang="en-US" sz="4100">
                <a:solidFill>
                  <a:srgbClr val="000000"/>
                </a:solidFill>
                <a:latin typeface="Canva Sans"/>
                <a:ea typeface="Canva Sans"/>
                <a:cs typeface="Canva Sans"/>
                <a:sym typeface="Canva Sans"/>
              </a:rPr>
              <a:t>Clients or Visitors - Anyone seeking to understand the student's skill set or get in touch.</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3060072" y="981759"/>
            <a:ext cx="12370073"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Tools and techniques </a:t>
            </a:r>
          </a:p>
        </p:txBody>
      </p:sp>
      <p:sp>
        <p:nvSpPr>
          <p:cNvPr name="TextBox 17" id="17"/>
          <p:cNvSpPr txBox="true"/>
          <p:nvPr/>
        </p:nvSpPr>
        <p:spPr>
          <a:xfrm rot="0">
            <a:off x="0" y="2782206"/>
            <a:ext cx="17181141" cy="6595745"/>
          </a:xfrm>
          <a:prstGeom prst="rect">
            <a:avLst/>
          </a:prstGeom>
        </p:spPr>
        <p:txBody>
          <a:bodyPr anchor="t" rtlCol="false" tIns="0" lIns="0" bIns="0" rIns="0">
            <a:spAutoFit/>
          </a:bodyPr>
          <a:lstStyle/>
          <a:p>
            <a:pPr algn="ctr">
              <a:lnSpc>
                <a:spcPts val="6580"/>
              </a:lnSpc>
            </a:pPr>
            <a:r>
              <a:rPr lang="en-US" sz="4700" b="true">
                <a:solidFill>
                  <a:srgbClr val="000000"/>
                </a:solidFill>
                <a:latin typeface="Canva Sans Bold"/>
                <a:ea typeface="Canva Sans Bold"/>
                <a:cs typeface="Canva Sans Bold"/>
                <a:sym typeface="Canva Sans Bold"/>
              </a:rPr>
              <a:t>HTML5 - For structuring content.</a:t>
            </a:r>
          </a:p>
          <a:p>
            <a:pPr algn="ctr">
              <a:lnSpc>
                <a:spcPts val="6580"/>
              </a:lnSpc>
            </a:pPr>
          </a:p>
          <a:p>
            <a:pPr algn="ctr">
              <a:lnSpc>
                <a:spcPts val="6580"/>
              </a:lnSpc>
            </a:pPr>
            <a:r>
              <a:rPr lang="en-US" sz="4700" b="true">
                <a:solidFill>
                  <a:srgbClr val="000000"/>
                </a:solidFill>
                <a:latin typeface="Canva Sans Bold"/>
                <a:ea typeface="Canva Sans Bold"/>
                <a:cs typeface="Canva Sans Bold"/>
                <a:sym typeface="Canva Sans Bold"/>
              </a:rPr>
              <a:t>CSS3 - For styling and layout design.</a:t>
            </a:r>
          </a:p>
          <a:p>
            <a:pPr algn="ctr">
              <a:lnSpc>
                <a:spcPts val="6580"/>
              </a:lnSpc>
            </a:pPr>
          </a:p>
          <a:p>
            <a:pPr algn="ctr">
              <a:lnSpc>
                <a:spcPts val="6580"/>
              </a:lnSpc>
            </a:pPr>
            <a:r>
              <a:rPr lang="en-US" sz="4700" b="true">
                <a:solidFill>
                  <a:srgbClr val="000000"/>
                </a:solidFill>
                <a:latin typeface="Canva Sans Bold"/>
                <a:ea typeface="Canva Sans Bold"/>
                <a:cs typeface="Canva Sans Bold"/>
                <a:sym typeface="Canva Sans Bold"/>
              </a:rPr>
              <a:t>JavaScript For interactivity (e.g., smooth scrolling, active link highlighting).</a:t>
            </a:r>
          </a:p>
          <a:p>
            <a:pPr algn="ctr">
              <a:lnSpc>
                <a:spcPts val="6580"/>
              </a:lnSpc>
            </a:pPr>
          </a:p>
          <a:p>
            <a:pPr algn="ctr">
              <a:lnSpc>
                <a:spcPts val="6580"/>
              </a:lnSpc>
            </a:pPr>
            <a:r>
              <a:rPr lang="en-US" sz="4700" b="true">
                <a:solidFill>
                  <a:srgbClr val="000000"/>
                </a:solidFill>
                <a:latin typeface="Canva Sans Bold"/>
                <a:ea typeface="Canva Sans Bold"/>
                <a:cs typeface="Canva Sans Bold"/>
                <a:sym typeface="Canva Sans Bold"/>
              </a:rPr>
              <a:t>GitHub - For hosting and linking project code.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4176101" y="243690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2337495" y="6397704"/>
            <a:ext cx="157718" cy="1431753"/>
          </a:xfrm>
          <a:prstGeom prst="rect">
            <a:avLst/>
          </a:prstGeom>
        </p:spPr>
        <p:txBody>
          <a:bodyPr anchor="t" rtlCol="false" tIns="0" lIns="0" bIns="0" rIns="0">
            <a:spAutoFit/>
          </a:bodyPr>
          <a:lstStyle/>
          <a:p>
            <a:pPr algn="ctr">
              <a:lnSpc>
                <a:spcPts val="2912"/>
              </a:lnSpc>
            </a:pPr>
            <a:r>
              <a:rPr lang="en-US" sz="1797" spc="89">
                <a:solidFill>
                  <a:srgbClr val="FFFFFF"/>
                </a:solidFill>
                <a:latin typeface="Ansam"/>
                <a:ea typeface="Ansam"/>
                <a:cs typeface="Ansam"/>
                <a:sym typeface="Ansam"/>
              </a:rPr>
              <a:t>2031</a:t>
            </a:r>
          </a:p>
        </p:txBody>
      </p:sp>
      <p:sp>
        <p:nvSpPr>
          <p:cNvPr name="TextBox 17" id="17"/>
          <p:cNvSpPr txBox="true"/>
          <p:nvPr/>
        </p:nvSpPr>
        <p:spPr>
          <a:xfrm rot="0">
            <a:off x="0" y="372980"/>
            <a:ext cx="18288000"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Portfolio design and techniques </a:t>
            </a:r>
          </a:p>
        </p:txBody>
      </p:sp>
      <p:sp>
        <p:nvSpPr>
          <p:cNvPr name="TextBox 18" id="18"/>
          <p:cNvSpPr txBox="true"/>
          <p:nvPr/>
        </p:nvSpPr>
        <p:spPr>
          <a:xfrm rot="0">
            <a:off x="753723" y="1854193"/>
            <a:ext cx="13559135" cy="7698740"/>
          </a:xfrm>
          <a:prstGeom prst="rect">
            <a:avLst/>
          </a:prstGeom>
        </p:spPr>
        <p:txBody>
          <a:bodyPr anchor="t" rtlCol="false" tIns="0" lIns="0" bIns="0" rIns="0">
            <a:spAutoFit/>
          </a:bodyPr>
          <a:lstStyle/>
          <a:p>
            <a:pPr algn="ctr">
              <a:lnSpc>
                <a:spcPts val="4060"/>
              </a:lnSpc>
            </a:pPr>
            <a:r>
              <a:rPr lang="en-US" sz="2900">
                <a:solidFill>
                  <a:srgbClr val="000000"/>
                </a:solidFill>
                <a:latin typeface="Canva Sans"/>
                <a:ea typeface="Canva Sans"/>
                <a:cs typeface="Canva Sans"/>
                <a:sym typeface="Canva Sans"/>
              </a:rPr>
              <a:t>Fixed Sidebar Navigation (on desktop) for easy access to sections.</a:t>
            </a:r>
          </a:p>
          <a:p>
            <a:pPr algn="ctr">
              <a:lnSpc>
                <a:spcPts val="4060"/>
              </a:lnSpc>
            </a:pPr>
          </a:p>
          <a:p>
            <a:pPr algn="ctr">
              <a:lnSpc>
                <a:spcPts val="4060"/>
              </a:lnSpc>
            </a:pPr>
            <a:r>
              <a:rPr lang="en-US" sz="2900">
                <a:solidFill>
                  <a:srgbClr val="000000"/>
                </a:solidFill>
                <a:latin typeface="Canva Sans"/>
                <a:ea typeface="Canva Sans"/>
                <a:cs typeface="Canva Sans"/>
                <a:sym typeface="Canva Sans"/>
              </a:rPr>
              <a:t>Main Content Sections:</a:t>
            </a:r>
          </a:p>
          <a:p>
            <a:pPr algn="ctr">
              <a:lnSpc>
                <a:spcPts val="4060"/>
              </a:lnSpc>
            </a:pPr>
          </a:p>
          <a:p>
            <a:pPr algn="ctr">
              <a:lnSpc>
                <a:spcPts val="4060"/>
              </a:lnSpc>
            </a:pPr>
            <a:r>
              <a:rPr lang="en-US" sz="2900">
                <a:solidFill>
                  <a:srgbClr val="000000"/>
                </a:solidFill>
                <a:latin typeface="Canva Sans"/>
                <a:ea typeface="Canva Sans"/>
                <a:cs typeface="Canva Sans"/>
                <a:sym typeface="Canva Sans"/>
              </a:rPr>
              <a:t>About Me</a:t>
            </a:r>
          </a:p>
          <a:p>
            <a:pPr algn="ctr">
              <a:lnSpc>
                <a:spcPts val="4060"/>
              </a:lnSpc>
            </a:pPr>
          </a:p>
          <a:p>
            <a:pPr algn="ctr">
              <a:lnSpc>
                <a:spcPts val="4060"/>
              </a:lnSpc>
            </a:pPr>
            <a:r>
              <a:rPr lang="en-US" sz="2900">
                <a:solidFill>
                  <a:srgbClr val="000000"/>
                </a:solidFill>
                <a:latin typeface="Canva Sans"/>
                <a:ea typeface="Canva Sans"/>
                <a:cs typeface="Canva Sans"/>
                <a:sym typeface="Canva Sans"/>
              </a:rPr>
              <a:t>Education</a:t>
            </a:r>
          </a:p>
          <a:p>
            <a:pPr algn="ctr">
              <a:lnSpc>
                <a:spcPts val="4060"/>
              </a:lnSpc>
            </a:pPr>
          </a:p>
          <a:p>
            <a:pPr algn="ctr">
              <a:lnSpc>
                <a:spcPts val="4060"/>
              </a:lnSpc>
            </a:pPr>
            <a:r>
              <a:rPr lang="en-US" sz="2900">
                <a:solidFill>
                  <a:srgbClr val="000000"/>
                </a:solidFill>
                <a:latin typeface="Canva Sans"/>
                <a:ea typeface="Canva Sans"/>
                <a:cs typeface="Canva Sans"/>
                <a:sym typeface="Canva Sans"/>
              </a:rPr>
              <a:t>Skills</a:t>
            </a:r>
          </a:p>
          <a:p>
            <a:pPr algn="ctr">
              <a:lnSpc>
                <a:spcPts val="4060"/>
              </a:lnSpc>
            </a:pPr>
          </a:p>
          <a:p>
            <a:pPr algn="ctr">
              <a:lnSpc>
                <a:spcPts val="4060"/>
              </a:lnSpc>
            </a:pPr>
            <a:r>
              <a:rPr lang="en-US" sz="2900">
                <a:solidFill>
                  <a:srgbClr val="000000"/>
                </a:solidFill>
                <a:latin typeface="Canva Sans"/>
                <a:ea typeface="Canva Sans"/>
                <a:cs typeface="Canva Sans"/>
                <a:sym typeface="Canva Sans"/>
              </a:rPr>
              <a:t>Projects</a:t>
            </a:r>
          </a:p>
          <a:p>
            <a:pPr algn="ctr">
              <a:lnSpc>
                <a:spcPts val="4060"/>
              </a:lnSpc>
            </a:pPr>
          </a:p>
          <a:p>
            <a:pPr algn="ctr">
              <a:lnSpc>
                <a:spcPts val="4060"/>
              </a:lnSpc>
            </a:pPr>
            <a:r>
              <a:rPr lang="en-US" sz="2900">
                <a:solidFill>
                  <a:srgbClr val="000000"/>
                </a:solidFill>
                <a:latin typeface="Canva Sans"/>
                <a:ea typeface="Canva Sans"/>
                <a:cs typeface="Canva Sans"/>
                <a:sym typeface="Canva Sans"/>
              </a:rPr>
              <a:t>Contact</a:t>
            </a:r>
          </a:p>
          <a:p>
            <a:pPr algn="ctr">
              <a:lnSpc>
                <a:spcPts val="4060"/>
              </a:lnSpc>
            </a:pPr>
          </a:p>
          <a:p>
            <a:pPr algn="ctr">
              <a:lnSpc>
                <a:spcPts val="4060"/>
              </a:lnSpc>
            </a:pPr>
            <a:r>
              <a:rPr lang="en-US" sz="2900">
                <a:solidFill>
                  <a:srgbClr val="000000"/>
                </a:solidFill>
                <a:latin typeface="Canva Sans"/>
                <a:ea typeface="Canva Sans"/>
                <a:cs typeface="Canva Sans"/>
                <a:sym typeface="Canva Sans"/>
              </a:rPr>
              <a:t>Mobile-Responsive: Sidebar collapses and layout adjusts on smaller screens.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387947" y="-9217208"/>
            <a:ext cx="21545710" cy="30393366"/>
            <a:chOff x="0" y="0"/>
            <a:chExt cx="28727614" cy="40524488"/>
          </a:xfrm>
        </p:grpSpPr>
        <p:sp>
          <p:nvSpPr>
            <p:cNvPr name="Freeform 3" id="3"/>
            <p:cNvSpPr/>
            <p:nvPr/>
          </p:nvSpPr>
          <p:spPr>
            <a:xfrm flipH="false" flipV="false" rot="0">
              <a:off x="11990260" y="13933919"/>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4" id="4"/>
            <p:cNvSpPr/>
            <p:nvPr/>
          </p:nvSpPr>
          <p:spPr>
            <a:xfrm flipH="false" flipV="false" rot="1342067">
              <a:off x="3035752" y="5503550"/>
              <a:ext cx="14685736" cy="18858088"/>
            </a:xfrm>
            <a:custGeom>
              <a:avLst/>
              <a:gdLst/>
              <a:ahLst/>
              <a:cxnLst/>
              <a:rect r="r" b="b" t="t" l="l"/>
              <a:pathLst>
                <a:path h="18858088" w="14685736">
                  <a:moveTo>
                    <a:pt x="0" y="0"/>
                  </a:moveTo>
                  <a:lnTo>
                    <a:pt x="14685736" y="0"/>
                  </a:lnTo>
                  <a:lnTo>
                    <a:pt x="14685736" y="18858089"/>
                  </a:lnTo>
                  <a:lnTo>
                    <a:pt x="0" y="18858089"/>
                  </a:lnTo>
                  <a:lnTo>
                    <a:pt x="0" y="0"/>
                  </a:lnTo>
                  <a:close/>
                </a:path>
              </a:pathLst>
            </a:custGeom>
            <a:blipFill>
              <a:blip r:embed="rId2">
                <a:alphaModFix amt="10344"/>
              </a:blip>
              <a:stretch>
                <a:fillRect l="0" t="0" r="0" b="0"/>
              </a:stretch>
            </a:blipFill>
          </p:spPr>
        </p:sp>
        <p:sp>
          <p:nvSpPr>
            <p:cNvPr name="Freeform 5" id="5"/>
            <p:cNvSpPr/>
            <p:nvPr/>
          </p:nvSpPr>
          <p:spPr>
            <a:xfrm flipH="false" flipV="false" rot="0">
              <a:off x="14041878" y="0"/>
              <a:ext cx="14685736" cy="18858088"/>
            </a:xfrm>
            <a:custGeom>
              <a:avLst/>
              <a:gdLst/>
              <a:ahLst/>
              <a:cxnLst/>
              <a:rect r="r" b="b" t="t" l="l"/>
              <a:pathLst>
                <a:path h="18858088" w="14685736">
                  <a:moveTo>
                    <a:pt x="0" y="0"/>
                  </a:moveTo>
                  <a:lnTo>
                    <a:pt x="14685736" y="0"/>
                  </a:lnTo>
                  <a:lnTo>
                    <a:pt x="14685736" y="18858088"/>
                  </a:lnTo>
                  <a:lnTo>
                    <a:pt x="0" y="18858088"/>
                  </a:lnTo>
                  <a:lnTo>
                    <a:pt x="0" y="0"/>
                  </a:lnTo>
                  <a:close/>
                </a:path>
              </a:pathLst>
            </a:custGeom>
            <a:blipFill>
              <a:blip r:embed="rId2">
                <a:alphaModFix amt="10344"/>
              </a:blip>
              <a:stretch>
                <a:fillRect l="0" t="0" r="0" b="0"/>
              </a:stretch>
            </a:blipFill>
          </p:spPr>
        </p:sp>
        <p:sp>
          <p:nvSpPr>
            <p:cNvPr name="Freeform 6" id="6"/>
            <p:cNvSpPr/>
            <p:nvPr/>
          </p:nvSpPr>
          <p:spPr>
            <a:xfrm flipH="false" flipV="false" rot="0">
              <a:off x="3559224" y="21666400"/>
              <a:ext cx="14685736" cy="18858088"/>
            </a:xfrm>
            <a:custGeom>
              <a:avLst/>
              <a:gdLst/>
              <a:ahLst/>
              <a:cxnLst/>
              <a:rect r="r" b="b" t="t" l="l"/>
              <a:pathLst>
                <a:path h="18858088" w="14685736">
                  <a:moveTo>
                    <a:pt x="0" y="0"/>
                  </a:moveTo>
                  <a:lnTo>
                    <a:pt x="14685737" y="0"/>
                  </a:lnTo>
                  <a:lnTo>
                    <a:pt x="14685737" y="18858088"/>
                  </a:lnTo>
                  <a:lnTo>
                    <a:pt x="0" y="18858088"/>
                  </a:lnTo>
                  <a:lnTo>
                    <a:pt x="0" y="0"/>
                  </a:lnTo>
                  <a:close/>
                </a:path>
              </a:pathLst>
            </a:custGeom>
            <a:blipFill>
              <a:blip r:embed="rId2">
                <a:alphaModFix amt="10344"/>
              </a:blip>
              <a:stretch>
                <a:fillRect l="0" t="0" r="0" b="0"/>
              </a:stretch>
            </a:blipFill>
          </p:spPr>
        </p:sp>
      </p:grpSp>
      <p:grpSp>
        <p:nvGrpSpPr>
          <p:cNvPr name="Group 7" id="7"/>
          <p:cNvGrpSpPr/>
          <p:nvPr/>
        </p:nvGrpSpPr>
        <p:grpSpPr>
          <a:xfrm rot="0">
            <a:off x="-3815100" y="1686741"/>
            <a:ext cx="25918200" cy="18928598"/>
            <a:chOff x="0" y="0"/>
            <a:chExt cx="34557600" cy="25238131"/>
          </a:xfrm>
        </p:grpSpPr>
        <p:sp>
          <p:nvSpPr>
            <p:cNvPr name="Freeform 8" id="8"/>
            <p:cNvSpPr/>
            <p:nvPr/>
          </p:nvSpPr>
          <p:spPr>
            <a:xfrm flipH="false" flipV="false" rot="0">
              <a:off x="12020598" y="9564424"/>
              <a:ext cx="10516404" cy="15673708"/>
            </a:xfrm>
            <a:custGeom>
              <a:avLst/>
              <a:gdLst/>
              <a:ahLst/>
              <a:cxnLst/>
              <a:rect r="r" b="b" t="t" l="l"/>
              <a:pathLst>
                <a:path h="15673708" w="10516404">
                  <a:moveTo>
                    <a:pt x="0" y="0"/>
                  </a:moveTo>
                  <a:lnTo>
                    <a:pt x="10516404" y="0"/>
                  </a:lnTo>
                  <a:lnTo>
                    <a:pt x="10516404" y="15673707"/>
                  </a:lnTo>
                  <a:lnTo>
                    <a:pt x="0" y="15673707"/>
                  </a:lnTo>
                  <a:lnTo>
                    <a:pt x="0" y="0"/>
                  </a:lnTo>
                  <a:close/>
                </a:path>
              </a:pathLst>
            </a:custGeom>
            <a:blipFill>
              <a:blip r:embed="rId3"/>
              <a:stretch>
                <a:fillRect l="-1681" t="0" r="-1681" b="-2553"/>
              </a:stretch>
            </a:blipFill>
          </p:spPr>
        </p:sp>
        <p:sp>
          <p:nvSpPr>
            <p:cNvPr name="Freeform 9" id="9"/>
            <p:cNvSpPr/>
            <p:nvPr/>
          </p:nvSpPr>
          <p:spPr>
            <a:xfrm flipH="false" flipV="false" rot="-7419172">
              <a:off x="977268" y="3241268"/>
              <a:ext cx="12683901" cy="9141558"/>
            </a:xfrm>
            <a:custGeom>
              <a:avLst/>
              <a:gdLst/>
              <a:ahLst/>
              <a:cxnLst/>
              <a:rect r="r" b="b" t="t" l="l"/>
              <a:pathLst>
                <a:path h="9141558" w="12683901">
                  <a:moveTo>
                    <a:pt x="0" y="0"/>
                  </a:moveTo>
                  <a:lnTo>
                    <a:pt x="12683901" y="0"/>
                  </a:lnTo>
                  <a:lnTo>
                    <a:pt x="12683901" y="9141558"/>
                  </a:lnTo>
                  <a:lnTo>
                    <a:pt x="0" y="9141558"/>
                  </a:lnTo>
                  <a:lnTo>
                    <a:pt x="0" y="0"/>
                  </a:lnTo>
                  <a:close/>
                </a:path>
              </a:pathLst>
            </a:custGeom>
            <a:blipFill>
              <a:blip r:embed="rId4"/>
              <a:stretch>
                <a:fillRect l="0" t="-5041" r="-25712" b="-77365"/>
              </a:stretch>
            </a:blipFill>
          </p:spPr>
        </p:sp>
        <p:sp>
          <p:nvSpPr>
            <p:cNvPr name="Freeform 10" id="10"/>
            <p:cNvSpPr/>
            <p:nvPr/>
          </p:nvSpPr>
          <p:spPr>
            <a:xfrm flipH="false" flipV="true" rot="-3362298">
              <a:off x="20881736" y="3251876"/>
              <a:ext cx="12683901" cy="9141558"/>
            </a:xfrm>
            <a:custGeom>
              <a:avLst/>
              <a:gdLst/>
              <a:ahLst/>
              <a:cxnLst/>
              <a:rect r="r" b="b" t="t" l="l"/>
              <a:pathLst>
                <a:path h="9141558" w="12683901">
                  <a:moveTo>
                    <a:pt x="0" y="9141558"/>
                  </a:moveTo>
                  <a:lnTo>
                    <a:pt x="12683901" y="9141558"/>
                  </a:lnTo>
                  <a:lnTo>
                    <a:pt x="12683901" y="0"/>
                  </a:lnTo>
                  <a:lnTo>
                    <a:pt x="0" y="0"/>
                  </a:lnTo>
                  <a:lnTo>
                    <a:pt x="0" y="9141558"/>
                  </a:lnTo>
                  <a:close/>
                </a:path>
              </a:pathLst>
            </a:custGeom>
            <a:blipFill>
              <a:blip r:embed="rId4"/>
              <a:stretch>
                <a:fillRect l="0" t="-5041" r="-25712" b="-77365"/>
              </a:stretch>
            </a:blipFill>
          </p:spPr>
        </p:sp>
      </p:grpSp>
      <p:sp>
        <p:nvSpPr>
          <p:cNvPr name="Freeform 11" id="11"/>
          <p:cNvSpPr/>
          <p:nvPr/>
        </p:nvSpPr>
        <p:spPr>
          <a:xfrm flipH="false" flipV="false" rot="-10800000">
            <a:off x="5200349" y="-10513303"/>
            <a:ext cx="7887303" cy="11755281"/>
          </a:xfrm>
          <a:custGeom>
            <a:avLst/>
            <a:gdLst/>
            <a:ahLst/>
            <a:cxnLst/>
            <a:rect r="r" b="b" t="t" l="l"/>
            <a:pathLst>
              <a:path h="11755281" w="7887303">
                <a:moveTo>
                  <a:pt x="0" y="0"/>
                </a:moveTo>
                <a:lnTo>
                  <a:pt x="7887302" y="0"/>
                </a:lnTo>
                <a:lnTo>
                  <a:pt x="7887302" y="11755280"/>
                </a:lnTo>
                <a:lnTo>
                  <a:pt x="0" y="11755280"/>
                </a:lnTo>
                <a:lnTo>
                  <a:pt x="0" y="0"/>
                </a:lnTo>
                <a:close/>
              </a:path>
            </a:pathLst>
          </a:custGeom>
          <a:blipFill>
            <a:blip r:embed="rId3"/>
            <a:stretch>
              <a:fillRect l="-1681" t="0" r="-1681" b="-2553"/>
            </a:stretch>
          </a:blipFill>
        </p:spPr>
      </p:sp>
      <p:sp>
        <p:nvSpPr>
          <p:cNvPr name="Freeform 12" id="12"/>
          <p:cNvSpPr/>
          <p:nvPr/>
        </p:nvSpPr>
        <p:spPr>
          <a:xfrm flipH="false" flipV="false" rot="3380827">
            <a:off x="11857223" y="-871825"/>
            <a:ext cx="9512926" cy="6856169"/>
          </a:xfrm>
          <a:custGeom>
            <a:avLst/>
            <a:gdLst/>
            <a:ahLst/>
            <a:cxnLst/>
            <a:rect r="r" b="b" t="t" l="l"/>
            <a:pathLst>
              <a:path h="6856169" w="9512926">
                <a:moveTo>
                  <a:pt x="0" y="0"/>
                </a:moveTo>
                <a:lnTo>
                  <a:pt x="9512926" y="0"/>
                </a:lnTo>
                <a:lnTo>
                  <a:pt x="9512926" y="6856169"/>
                </a:lnTo>
                <a:lnTo>
                  <a:pt x="0" y="6856169"/>
                </a:lnTo>
                <a:lnTo>
                  <a:pt x="0" y="0"/>
                </a:lnTo>
                <a:close/>
              </a:path>
            </a:pathLst>
          </a:custGeom>
          <a:blipFill>
            <a:blip r:embed="rId4"/>
            <a:stretch>
              <a:fillRect l="0" t="-5041" r="-25712" b="-77365"/>
            </a:stretch>
          </a:blipFill>
        </p:spPr>
      </p:sp>
      <p:sp>
        <p:nvSpPr>
          <p:cNvPr name="Freeform 13" id="13"/>
          <p:cNvSpPr/>
          <p:nvPr/>
        </p:nvSpPr>
        <p:spPr>
          <a:xfrm flipH="false" flipV="true" rot="7437701">
            <a:off x="-3071128" y="-879781"/>
            <a:ext cx="9512926" cy="6856169"/>
          </a:xfrm>
          <a:custGeom>
            <a:avLst/>
            <a:gdLst/>
            <a:ahLst/>
            <a:cxnLst/>
            <a:rect r="r" b="b" t="t" l="l"/>
            <a:pathLst>
              <a:path h="6856169" w="9512926">
                <a:moveTo>
                  <a:pt x="0" y="6856169"/>
                </a:moveTo>
                <a:lnTo>
                  <a:pt x="9512926" y="6856169"/>
                </a:lnTo>
                <a:lnTo>
                  <a:pt x="9512926" y="0"/>
                </a:lnTo>
                <a:lnTo>
                  <a:pt x="0" y="0"/>
                </a:lnTo>
                <a:lnTo>
                  <a:pt x="0" y="6856169"/>
                </a:lnTo>
                <a:close/>
              </a:path>
            </a:pathLst>
          </a:custGeom>
          <a:blipFill>
            <a:blip r:embed="rId4"/>
            <a:stretch>
              <a:fillRect l="0" t="-5041" r="-25712" b="-77365"/>
            </a:stretch>
          </a:blipFill>
        </p:spPr>
      </p:sp>
      <p:sp>
        <p:nvSpPr>
          <p:cNvPr name="Freeform 14" id="14"/>
          <p:cNvSpPr/>
          <p:nvPr/>
        </p:nvSpPr>
        <p:spPr>
          <a:xfrm flipH="false" flipV="false" rot="-3007086">
            <a:off x="17651451" y="-112131"/>
            <a:ext cx="9625300" cy="10289853"/>
          </a:xfrm>
          <a:custGeom>
            <a:avLst/>
            <a:gdLst/>
            <a:ahLst/>
            <a:cxnLst/>
            <a:rect r="r" b="b" t="t" l="l"/>
            <a:pathLst>
              <a:path h="10289853" w="9625300">
                <a:moveTo>
                  <a:pt x="0" y="0"/>
                </a:moveTo>
                <a:lnTo>
                  <a:pt x="9625300" y="0"/>
                </a:lnTo>
                <a:lnTo>
                  <a:pt x="9625300" y="10289853"/>
                </a:lnTo>
                <a:lnTo>
                  <a:pt x="0" y="10289853"/>
                </a:lnTo>
                <a:lnTo>
                  <a:pt x="0" y="0"/>
                </a:lnTo>
                <a:close/>
              </a:path>
            </a:pathLst>
          </a:custGeom>
          <a:blipFill>
            <a:blip r:embed="rId5"/>
            <a:stretch>
              <a:fillRect l="0" t="0" r="0" b="0"/>
            </a:stretch>
          </a:blipFill>
        </p:spPr>
      </p:sp>
      <p:sp>
        <p:nvSpPr>
          <p:cNvPr name="Freeform 15" id="15"/>
          <p:cNvSpPr/>
          <p:nvPr/>
        </p:nvSpPr>
        <p:spPr>
          <a:xfrm flipH="true" flipV="true" rot="-3007086">
            <a:off x="-8988751" y="-235763"/>
            <a:ext cx="9625300" cy="10289853"/>
          </a:xfrm>
          <a:custGeom>
            <a:avLst/>
            <a:gdLst/>
            <a:ahLst/>
            <a:cxnLst/>
            <a:rect r="r" b="b" t="t" l="l"/>
            <a:pathLst>
              <a:path h="10289853" w="9625300">
                <a:moveTo>
                  <a:pt x="9625300" y="10289853"/>
                </a:moveTo>
                <a:lnTo>
                  <a:pt x="0" y="10289853"/>
                </a:lnTo>
                <a:lnTo>
                  <a:pt x="0" y="0"/>
                </a:lnTo>
                <a:lnTo>
                  <a:pt x="9625300" y="0"/>
                </a:lnTo>
                <a:lnTo>
                  <a:pt x="9625300" y="10289853"/>
                </a:lnTo>
                <a:close/>
              </a:path>
            </a:pathLst>
          </a:custGeom>
          <a:blipFill>
            <a:blip r:embed="rId5"/>
            <a:stretch>
              <a:fillRect l="0" t="0" r="0" b="0"/>
            </a:stretch>
          </a:blipFill>
        </p:spPr>
      </p:sp>
      <p:sp>
        <p:nvSpPr>
          <p:cNvPr name="TextBox 16" id="16"/>
          <p:cNvSpPr txBox="true"/>
          <p:nvPr/>
        </p:nvSpPr>
        <p:spPr>
          <a:xfrm rot="0">
            <a:off x="1685335" y="372980"/>
            <a:ext cx="15328702" cy="1566544"/>
          </a:xfrm>
          <a:prstGeom prst="rect">
            <a:avLst/>
          </a:prstGeom>
        </p:spPr>
        <p:txBody>
          <a:bodyPr anchor="t" rtlCol="false" tIns="0" lIns="0" bIns="0" rIns="0">
            <a:spAutoFit/>
          </a:bodyPr>
          <a:lstStyle/>
          <a:p>
            <a:pPr algn="ctr">
              <a:lnSpc>
                <a:spcPts val="12880"/>
              </a:lnSpc>
            </a:pPr>
            <a:r>
              <a:rPr lang="en-US" sz="9200" b="true">
                <a:solidFill>
                  <a:srgbClr val="000000"/>
                </a:solidFill>
                <a:latin typeface="Canva Sans Bold"/>
                <a:ea typeface="Canva Sans Bold"/>
                <a:cs typeface="Canva Sans Bold"/>
                <a:sym typeface="Canva Sans Bold"/>
              </a:rPr>
              <a:t>Features and functionality </a:t>
            </a:r>
          </a:p>
        </p:txBody>
      </p:sp>
      <p:sp>
        <p:nvSpPr>
          <p:cNvPr name="TextBox 17" id="17"/>
          <p:cNvSpPr txBox="true"/>
          <p:nvPr/>
        </p:nvSpPr>
        <p:spPr>
          <a:xfrm rot="0">
            <a:off x="4537342" y="1629591"/>
            <a:ext cx="8453810" cy="7981950"/>
          </a:xfrm>
          <a:prstGeom prst="rect">
            <a:avLst/>
          </a:prstGeom>
        </p:spPr>
        <p:txBody>
          <a:bodyPr anchor="t" rtlCol="false" tIns="0" lIns="0" bIns="0" rIns="0">
            <a:spAutoFit/>
          </a:bodyPr>
          <a:lstStyle/>
          <a:p>
            <a:pPr algn="ctr">
              <a:lnSpc>
                <a:spcPts val="4200"/>
              </a:lnSpc>
            </a:pPr>
            <a:r>
              <a:rPr lang="en-US" sz="3000" b="true">
                <a:solidFill>
                  <a:srgbClr val="000000"/>
                </a:solidFill>
                <a:latin typeface="Canva Sans Bold"/>
                <a:ea typeface="Canva Sans Bold"/>
                <a:cs typeface="Canva Sans Bold"/>
                <a:sym typeface="Canva Sans Bold"/>
              </a:rPr>
              <a:t>Skills and Projects Grid: Responsive</a:t>
            </a:r>
          </a:p>
          <a:p>
            <a:pPr algn="ctr">
              <a:lnSpc>
                <a:spcPts val="4200"/>
              </a:lnSpc>
            </a:pPr>
          </a:p>
          <a:p>
            <a:pPr algn="ctr">
              <a:lnSpc>
                <a:spcPts val="4200"/>
              </a:lnSpc>
            </a:pPr>
            <a:r>
              <a:rPr lang="en-US" sz="3000" b="true">
                <a:solidFill>
                  <a:srgbClr val="000000"/>
                </a:solidFill>
                <a:latin typeface="Canva Sans Bold"/>
                <a:ea typeface="Canva Sans Bold"/>
                <a:cs typeface="Canva Sans Bold"/>
                <a:sym typeface="Canva Sans Bold"/>
              </a:rPr>
              <a:t>card-based design for visual appeal.</a:t>
            </a:r>
          </a:p>
          <a:p>
            <a:pPr algn="ctr">
              <a:lnSpc>
                <a:spcPts val="4200"/>
              </a:lnSpc>
            </a:pPr>
          </a:p>
          <a:p>
            <a:pPr algn="ctr">
              <a:lnSpc>
                <a:spcPts val="4200"/>
              </a:lnSpc>
            </a:pPr>
            <a:r>
              <a:rPr lang="en-US" sz="3000" b="true">
                <a:solidFill>
                  <a:srgbClr val="000000"/>
                </a:solidFill>
                <a:latin typeface="Canva Sans Bold"/>
                <a:ea typeface="Canva Sans Bold"/>
                <a:cs typeface="Canva Sans Bold"/>
                <a:sym typeface="Canva Sans Bold"/>
              </a:rPr>
              <a:t>Live Project Links: Projects link directly</a:t>
            </a:r>
          </a:p>
          <a:p>
            <a:pPr algn="ctr">
              <a:lnSpc>
                <a:spcPts val="4200"/>
              </a:lnSpc>
            </a:pPr>
          </a:p>
          <a:p>
            <a:pPr algn="ctr">
              <a:lnSpc>
                <a:spcPts val="4200"/>
              </a:lnSpc>
            </a:pPr>
            <a:r>
              <a:rPr lang="en-US" sz="3000" b="true">
                <a:solidFill>
                  <a:srgbClr val="000000"/>
                </a:solidFill>
                <a:latin typeface="Canva Sans Bold"/>
                <a:ea typeface="Canva Sans Bold"/>
                <a:cs typeface="Canva Sans Bold"/>
                <a:sym typeface="Canva Sans Bold"/>
              </a:rPr>
              <a:t>to GitHub repositories.</a:t>
            </a:r>
          </a:p>
          <a:p>
            <a:pPr algn="ctr">
              <a:lnSpc>
                <a:spcPts val="4200"/>
              </a:lnSpc>
            </a:pPr>
          </a:p>
          <a:p>
            <a:pPr algn="ctr">
              <a:lnSpc>
                <a:spcPts val="4200"/>
              </a:lnSpc>
            </a:pPr>
            <a:r>
              <a:rPr lang="en-US" sz="3000" b="true">
                <a:solidFill>
                  <a:srgbClr val="000000"/>
                </a:solidFill>
                <a:latin typeface="Canva Sans Bold"/>
                <a:ea typeface="Canva Sans Bold"/>
                <a:cs typeface="Canva Sans Bold"/>
                <a:sym typeface="Canva Sans Bold"/>
              </a:rPr>
              <a:t>Contact Form:</a:t>
            </a:r>
          </a:p>
          <a:p>
            <a:pPr algn="ctr">
              <a:lnSpc>
                <a:spcPts val="4200"/>
              </a:lnSpc>
            </a:pPr>
          </a:p>
          <a:p>
            <a:pPr algn="ctr">
              <a:lnSpc>
                <a:spcPts val="4200"/>
              </a:lnSpc>
            </a:pPr>
            <a:r>
              <a:rPr lang="en-US" sz="3000" b="true">
                <a:solidFill>
                  <a:srgbClr val="000000"/>
                </a:solidFill>
                <a:latin typeface="Canva Sans Bold"/>
                <a:ea typeface="Canva Sans Bold"/>
                <a:cs typeface="Canva Sans Bold"/>
                <a:sym typeface="Canva Sans Bold"/>
              </a:rPr>
              <a:t>Accepts user input (name, email, message)</a:t>
            </a:r>
          </a:p>
          <a:p>
            <a:pPr algn="ctr">
              <a:lnSpc>
                <a:spcPts val="4200"/>
              </a:lnSpc>
            </a:pPr>
          </a:p>
          <a:p>
            <a:pPr algn="ctr">
              <a:lnSpc>
                <a:spcPts val="4200"/>
              </a:lnSpc>
            </a:pPr>
            <a:r>
              <a:rPr lang="en-US" sz="3000" b="true">
                <a:solidFill>
                  <a:srgbClr val="000000"/>
                </a:solidFill>
                <a:latin typeface="Canva Sans Bold"/>
                <a:ea typeface="Canva Sans Bold"/>
                <a:cs typeface="Canva Sans Bold"/>
                <a:sym typeface="Canva Sans Bold"/>
              </a:rPr>
              <a:t>Validates required fields</a:t>
            </a:r>
          </a:p>
          <a:p>
            <a:pPr algn="ctr">
              <a:lnSpc>
                <a:spcPts val="4200"/>
              </a:lnSpc>
            </a:pPr>
          </a:p>
          <a:p>
            <a:pPr algn="ctr">
              <a:lnSpc>
                <a:spcPts val="4200"/>
              </a:lnSpc>
            </a:pPr>
            <a:r>
              <a:rPr lang="en-US" sz="3000" b="true">
                <a:solidFill>
                  <a:srgbClr val="000000"/>
                </a:solidFill>
                <a:latin typeface="Canva Sans Bold"/>
                <a:ea typeface="Canva Sans Bold"/>
                <a:cs typeface="Canva Sans Bold"/>
                <a:sym typeface="Canva Sans Bold"/>
              </a:rPr>
              <a:t>Shows a thank-you alert and resets on submit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DAGx62fDRpQ</dc:identifier>
  <dcterms:modified xsi:type="dcterms:W3CDTF">2011-08-01T06:04:30Z</dcterms:modified>
  <cp:revision>1</cp:revision>
  <dc:title>Purple Gold Aesthetic Watercolor Flower Creative Portfolio Presentaion</dc:title>
</cp:coreProperties>
</file>

<file path=docProps/thumbnail.jpeg>
</file>